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waylife.com/wiki/Double_X"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Il progetto che ho deciso di portare è il “Conway’s Game of Life”</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MOTIVI:</a:t>
            </a:r>
            <a:endParaRPr>
              <a:solidFill>
                <a:schemeClr val="dk1"/>
              </a:solidFill>
            </a:endParaRPr>
          </a:p>
          <a:p>
            <a:pPr indent="-317500" lvl="0" marL="457200" rtl="0" algn="l">
              <a:spcBef>
                <a:spcPts val="0"/>
              </a:spcBef>
              <a:spcAft>
                <a:spcPts val="0"/>
              </a:spcAft>
              <a:buClr>
                <a:schemeClr val="dk1"/>
              </a:buClr>
              <a:buSzPts val="1400"/>
              <a:buChar char="-"/>
            </a:pPr>
            <a:r>
              <a:rPr lang="it">
                <a:solidFill>
                  <a:schemeClr val="dk1"/>
                </a:solidFill>
              </a:rPr>
              <a:t>Riscontro visivo (in questo caso tramite VGA)</a:t>
            </a:r>
            <a:endParaRPr>
              <a:solidFill>
                <a:schemeClr val="dk1"/>
              </a:solidFill>
            </a:endParaRPr>
          </a:p>
          <a:p>
            <a:pPr indent="-317500" lvl="0" marL="457200" rtl="0" algn="l">
              <a:spcBef>
                <a:spcPts val="0"/>
              </a:spcBef>
              <a:spcAft>
                <a:spcPts val="0"/>
              </a:spcAft>
              <a:buClr>
                <a:schemeClr val="dk1"/>
              </a:buClr>
              <a:buSzPts val="1400"/>
              <a:buChar char="-"/>
            </a:pPr>
            <a:r>
              <a:rPr lang="it">
                <a:solidFill>
                  <a:schemeClr val="dk1"/>
                </a:solidFill>
              </a:rPr>
              <a:t>Parallelismo intrinseco di un FPGA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b1d277b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b1d277b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Risalendo all 1987, lo standard VGA si basa su schermi a TUBO CATODICO con un fascio di elettroni che si sposta per formare l’immagine.</a:t>
            </a:r>
            <a:endParaRPr/>
          </a:p>
          <a:p>
            <a:pPr indent="0" lvl="0" marL="0" rtl="0" algn="l">
              <a:spcBef>
                <a:spcPts val="0"/>
              </a:spcBef>
              <a:spcAft>
                <a:spcPts val="0"/>
              </a:spcAft>
              <a:buNone/>
            </a:pPr>
            <a:r>
              <a:rPr lang="it"/>
              <a:t>Il fascio si muove seguendo la freccia presente nell’immagine percorrendo 25.2MPixel al secondo (60 volte lo schermo). 640x480x60 però non fa 25.2M. Questo perchè ci sono una serie di pixel che io chiamo pixel fantasma utilizzati per lasciare al fascio di elettroni il tempo di riposizionarsi.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65848ea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65848ea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 mostrassimo anch’essi lo schermo sarebbe diviso nel seguente modo. Ci sono tre zone:</a:t>
            </a:r>
            <a:endParaRPr/>
          </a:p>
          <a:p>
            <a:pPr indent="-317500" lvl="0" marL="457200" rtl="0" algn="l">
              <a:spcBef>
                <a:spcPts val="0"/>
              </a:spcBef>
              <a:spcAft>
                <a:spcPts val="0"/>
              </a:spcAft>
              <a:buSzPts val="1400"/>
              <a:buChar char="-"/>
            </a:pPr>
            <a:r>
              <a:rPr lang="it"/>
              <a:t>Porch: pixel lasciati affinché fasci lenti possano sincronizzarsi</a:t>
            </a:r>
            <a:endParaRPr/>
          </a:p>
          <a:p>
            <a:pPr indent="-317500" lvl="0" marL="457200" rtl="0" algn="l">
              <a:spcBef>
                <a:spcPts val="0"/>
              </a:spcBef>
              <a:spcAft>
                <a:spcPts val="0"/>
              </a:spcAft>
              <a:buSzPts val="1400"/>
              <a:buChar char="-"/>
            </a:pPr>
            <a:r>
              <a:rPr lang="it"/>
              <a:t>Synch: il corrispondente pin deve andare LOW e segnala la fine</a:t>
            </a:r>
            <a:endParaRPr/>
          </a:p>
          <a:p>
            <a:pPr indent="-317500" lvl="0" marL="457200" rtl="0" algn="l">
              <a:spcBef>
                <a:spcPts val="0"/>
              </a:spcBef>
              <a:spcAft>
                <a:spcPts val="0"/>
              </a:spcAft>
              <a:buSzPts val="1400"/>
              <a:buChar char="-"/>
            </a:pPr>
            <a:r>
              <a:rPr lang="it"/>
              <a:t>Zona attiva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Appunto 800x480x60 = 25.5M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64421b9b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64421b9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64421b9b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64421b9b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64421b9b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64421b9b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MANOPOLA</a:t>
            </a:r>
            <a:endParaRPr/>
          </a:p>
          <a:p>
            <a:pPr indent="-317500" lvl="0" marL="457200" rtl="0" algn="l">
              <a:spcBef>
                <a:spcPts val="0"/>
              </a:spcBef>
              <a:spcAft>
                <a:spcPts val="0"/>
              </a:spcAft>
              <a:buSzPts val="1400"/>
              <a:buChar char="-"/>
            </a:pPr>
            <a:r>
              <a:rPr lang="it"/>
              <a:t>Zoom → non più necessario tbh </a:t>
            </a:r>
            <a:endParaRPr/>
          </a:p>
          <a:p>
            <a:pPr indent="-317500" lvl="0" marL="457200" rtl="0" algn="l">
              <a:spcBef>
                <a:spcPts val="0"/>
              </a:spcBef>
              <a:spcAft>
                <a:spcPts val="0"/>
              </a:spcAft>
              <a:buSzPts val="1400"/>
              <a:buChar char="-"/>
            </a:pPr>
            <a:r>
              <a:rPr lang="it"/>
              <a:t>Circuito meccanico → bouncing</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59818a96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59818a96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Questo è un esempio del Game of Life in funzione (</a:t>
            </a:r>
            <a:r>
              <a:rPr lang="it" u="sng">
                <a:solidFill>
                  <a:schemeClr val="hlink"/>
                </a:solidFill>
                <a:hlinkClick r:id="rId2"/>
              </a:rPr>
              <a:t>https://conwaylife.com/wiki/Double_X</a:t>
            </a:r>
            <a:r>
              <a:rPr lang="it"/>
              <a:t>) </a:t>
            </a:r>
            <a:endParaRPr/>
          </a:p>
          <a:p>
            <a:pPr indent="0" lvl="0" marL="0" rtl="0" algn="l">
              <a:spcBef>
                <a:spcPts val="0"/>
              </a:spcBef>
              <a:spcAft>
                <a:spcPts val="0"/>
              </a:spcAft>
              <a:buNone/>
            </a:pPr>
            <a:r>
              <a:rPr lang="it"/>
              <a:t>Questo moto ordinato sulla scacchiera bidimensionale ha origine da 4 regole basilari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59e6109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59e6109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it"/>
              <a:t>#vicini &lt; 2 → morte</a:t>
            </a:r>
            <a:endParaRPr/>
          </a:p>
          <a:p>
            <a:pPr indent="-317500" lvl="0" marL="457200" rtl="0" algn="l">
              <a:spcBef>
                <a:spcPts val="0"/>
              </a:spcBef>
              <a:spcAft>
                <a:spcPts val="0"/>
              </a:spcAft>
              <a:buSzPts val="1400"/>
              <a:buAutoNum type="arabicPeriod"/>
            </a:pPr>
            <a:r>
              <a:rPr lang="it"/>
              <a:t>#vicini = 2 → sopravvive</a:t>
            </a:r>
            <a:endParaRPr/>
          </a:p>
          <a:p>
            <a:pPr indent="-317500" lvl="0" marL="457200" rtl="0" algn="l">
              <a:spcBef>
                <a:spcPts val="0"/>
              </a:spcBef>
              <a:spcAft>
                <a:spcPts val="0"/>
              </a:spcAft>
              <a:buSzPts val="1400"/>
              <a:buAutoNum type="arabicPeriod"/>
            </a:pPr>
            <a:r>
              <a:rPr lang="it"/>
              <a:t>#vicini = 3 → nasce / sopravvive</a:t>
            </a:r>
            <a:endParaRPr/>
          </a:p>
          <a:p>
            <a:pPr indent="-317500" lvl="0" marL="457200" rtl="0" algn="l">
              <a:spcBef>
                <a:spcPts val="0"/>
              </a:spcBef>
              <a:spcAft>
                <a:spcPts val="0"/>
              </a:spcAft>
              <a:buSzPts val="1400"/>
              <a:buAutoNum type="arabicPeriod"/>
            </a:pPr>
            <a:r>
              <a:rPr lang="it"/>
              <a:t>#vicini &gt; 3 → muore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Queste semplici regole permettono di generare infinite configurazioni più o meno stabili. Mostrerò ora le configurazioni che è possibile visualizzare in questo progetto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59818aa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59818aa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Blocco, ormeggio, blocco su tavolino (strict life) e massima densità su 19x19</a:t>
            </a:r>
            <a:endParaRPr/>
          </a:p>
          <a:p>
            <a:pPr indent="0" lvl="0" marL="0" rtl="0" algn="l">
              <a:spcBef>
                <a:spcPts val="0"/>
              </a:spcBef>
              <a:spcAft>
                <a:spcPts val="0"/>
              </a:spcAft>
              <a:buNone/>
            </a:pPr>
            <a:r>
              <a:rPr lang="it"/>
              <a:t>Utili per testare la grafica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64421b9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64421b9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Oscillatori, utili per testare la corretta implementazione delle regole</a:t>
            </a:r>
            <a:endParaRPr/>
          </a:p>
          <a:p>
            <a:pPr indent="0" lvl="0" marL="0" rtl="0" algn="l">
              <a:spcBef>
                <a:spcPts val="0"/>
              </a:spcBef>
              <a:spcAft>
                <a:spcPts val="0"/>
              </a:spcAft>
              <a:buNone/>
            </a:pPr>
            <a:r>
              <a:rPr lang="it"/>
              <a:t>Semaforo / Lampeggiante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65848ea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65848ea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Pulsar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64421b9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64421b9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Astronavi (aliante): scopo finale di questo progetto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b1d277b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b1d277b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64421b9b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64421b9b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vorrei parlare brevemente di come funziona lo standard VGA (Video Graphic array)</a:t>
            </a:r>
            <a:endParaRPr/>
          </a:p>
          <a:p>
            <a:pPr indent="0" lvl="0" marL="0" rtl="0" algn="l">
              <a:spcBef>
                <a:spcPts val="0"/>
              </a:spcBef>
              <a:spcAft>
                <a:spcPts val="0"/>
              </a:spcAft>
              <a:buNone/>
            </a:pPr>
            <a:r>
              <a:rPr lang="it"/>
              <a:t>Queste due sono due foto dell’output dell’FPGA su di un monitor.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github.com/NerusSkyhigh/labIV/tree/main/Project%20-%20Game%20of%20Life"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gif"/><Relationship Id="rId4" Type="http://schemas.openxmlformats.org/officeDocument/2006/relationships/image" Target="../media/image1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A Game of Life</a:t>
            </a:r>
            <a:endParaRPr/>
          </a:p>
        </p:txBody>
      </p:sp>
      <p:sp>
        <p:nvSpPr>
          <p:cNvPr id="229" name="Google Shape;229;p17"/>
          <p:cNvSpPr txBox="1"/>
          <p:nvPr>
            <p:ph idx="1" type="subTitle"/>
          </p:nvPr>
        </p:nvSpPr>
        <p:spPr>
          <a:xfrm>
            <a:off x="4756250" y="3924925"/>
            <a:ext cx="42660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Course: Laboratory of Advanced Electronics [145230]</a:t>
            </a:r>
            <a:endParaRPr/>
          </a:p>
          <a:p>
            <a:pPr indent="0" lvl="0" marL="0" rtl="0" algn="l">
              <a:spcBef>
                <a:spcPts val="0"/>
              </a:spcBef>
              <a:spcAft>
                <a:spcPts val="0"/>
              </a:spcAft>
              <a:buNone/>
            </a:pPr>
            <a:r>
              <a:rPr lang="it"/>
              <a:t>Teacher: Prof. Leonardo Ricci</a:t>
            </a:r>
            <a:endParaRPr/>
          </a:p>
          <a:p>
            <a:pPr indent="0" lvl="0" marL="0" rtl="0" algn="l">
              <a:spcBef>
                <a:spcPts val="0"/>
              </a:spcBef>
              <a:spcAft>
                <a:spcPts val="0"/>
              </a:spcAft>
              <a:buNone/>
            </a:pPr>
            <a:r>
              <a:rPr lang="it"/>
              <a:t>Student: Guglielmo Grillo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26"/>
          <p:cNvPicPr preferRelativeResize="0"/>
          <p:nvPr/>
        </p:nvPicPr>
        <p:blipFill>
          <a:blip r:embed="rId3">
            <a:alphaModFix/>
          </a:blip>
          <a:stretch>
            <a:fillRect/>
          </a:stretch>
        </p:blipFill>
        <p:spPr>
          <a:xfrm>
            <a:off x="1818275" y="1180525"/>
            <a:ext cx="5507451" cy="3616500"/>
          </a:xfrm>
          <a:prstGeom prst="rect">
            <a:avLst/>
          </a:prstGeom>
          <a:noFill/>
          <a:ln>
            <a:noFill/>
          </a:ln>
        </p:spPr>
      </p:pic>
      <p:sp>
        <p:nvSpPr>
          <p:cNvPr id="316" name="Google Shape;31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VGA Standard 640x480@60Hz</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VGA Standard 800x525@60Hz</a:t>
            </a:r>
            <a:endParaRPr/>
          </a:p>
        </p:txBody>
      </p:sp>
      <p:pic>
        <p:nvPicPr>
          <p:cNvPr id="322" name="Google Shape;322;p27"/>
          <p:cNvPicPr preferRelativeResize="0"/>
          <p:nvPr/>
        </p:nvPicPr>
        <p:blipFill>
          <a:blip r:embed="rId3">
            <a:alphaModFix/>
          </a:blip>
          <a:stretch>
            <a:fillRect/>
          </a:stretch>
        </p:blipFill>
        <p:spPr>
          <a:xfrm>
            <a:off x="1818275" y="1180515"/>
            <a:ext cx="5507449" cy="36165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Timings</a:t>
            </a:r>
            <a:endParaRPr/>
          </a:p>
        </p:txBody>
      </p:sp>
      <p:sp>
        <p:nvSpPr>
          <p:cNvPr id="328" name="Google Shape;328;p28"/>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it"/>
              <a:t>It’s interesting</a:t>
            </a:r>
            <a:endParaRPr/>
          </a:p>
          <a:p>
            <a:pPr indent="-311150" lvl="0" marL="457200" rtl="0" algn="l">
              <a:spcBef>
                <a:spcPts val="0"/>
              </a:spcBef>
              <a:spcAft>
                <a:spcPts val="0"/>
              </a:spcAft>
              <a:buSzPts val="1300"/>
              <a:buAutoNum type="arabicPeriod"/>
            </a:pPr>
            <a:r>
              <a:t/>
            </a:r>
            <a:endParaRPr/>
          </a:p>
          <a:p>
            <a:pPr indent="0" lvl="0" marL="0" rtl="0" algn="l">
              <a:spcBef>
                <a:spcPts val="1600"/>
              </a:spcBef>
              <a:spcAft>
                <a:spcPts val="1600"/>
              </a:spcAft>
              <a:buNone/>
            </a:pPr>
            <a:r>
              <a:t/>
            </a:r>
            <a:endParaRPr/>
          </a:p>
        </p:txBody>
      </p:sp>
      <p:pic>
        <p:nvPicPr>
          <p:cNvPr id="329" name="Google Shape;329;p28"/>
          <p:cNvPicPr preferRelativeResize="0"/>
          <p:nvPr/>
        </p:nvPicPr>
        <p:blipFill>
          <a:blip r:embed="rId3">
            <a:alphaModFix/>
          </a:blip>
          <a:stretch>
            <a:fillRect/>
          </a:stretch>
        </p:blipFill>
        <p:spPr>
          <a:xfrm>
            <a:off x="595313" y="1063588"/>
            <a:ext cx="7953375" cy="363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VGA Standard</a:t>
            </a:r>
            <a:endParaRPr/>
          </a:p>
          <a:p>
            <a:pPr indent="0" lvl="0" marL="0" rtl="0" algn="l">
              <a:spcBef>
                <a:spcPts val="0"/>
              </a:spcBef>
              <a:spcAft>
                <a:spcPts val="0"/>
              </a:spcAft>
              <a:buNone/>
            </a:pPr>
            <a:r>
              <a:rPr lang="it"/>
              <a:t>800x480@60Hz</a:t>
            </a:r>
            <a:endParaRPr/>
          </a:p>
          <a:p>
            <a:pPr indent="0" lvl="0" marL="0" rtl="0" algn="l">
              <a:spcBef>
                <a:spcPts val="0"/>
              </a:spcBef>
              <a:spcAft>
                <a:spcPts val="0"/>
              </a:spcAft>
              <a:buNone/>
            </a:pPr>
            <a:r>
              <a:t/>
            </a:r>
            <a:endParaRPr/>
          </a:p>
        </p:txBody>
      </p:sp>
      <p:sp>
        <p:nvSpPr>
          <p:cNvPr id="335" name="Google Shape;335;p2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it"/>
              <a:t>It’s interesting</a:t>
            </a:r>
            <a:endParaRPr/>
          </a:p>
          <a:p>
            <a:pPr indent="-311150" lvl="0" marL="457200" rtl="0" algn="l">
              <a:spcBef>
                <a:spcPts val="0"/>
              </a:spcBef>
              <a:spcAft>
                <a:spcPts val="0"/>
              </a:spcAft>
              <a:buSzPts val="1300"/>
              <a:buAutoNum type="arabicPeriod"/>
            </a:pPr>
            <a:r>
              <a:t/>
            </a:r>
            <a:endParaRPr/>
          </a:p>
          <a:p>
            <a:pPr indent="0" lvl="0" marL="0" rtl="0" algn="l">
              <a:spcBef>
                <a:spcPts val="1600"/>
              </a:spcBef>
              <a:spcAft>
                <a:spcPts val="1600"/>
              </a:spcAft>
              <a:buNone/>
            </a:pPr>
            <a:r>
              <a:t/>
            </a:r>
            <a:endParaRPr/>
          </a:p>
        </p:txBody>
      </p:sp>
      <p:pic>
        <p:nvPicPr>
          <p:cNvPr id="336" name="Google Shape;336;p29"/>
          <p:cNvPicPr preferRelativeResize="0"/>
          <p:nvPr/>
        </p:nvPicPr>
        <p:blipFill>
          <a:blip r:embed="rId3">
            <a:alphaModFix/>
          </a:blip>
          <a:stretch>
            <a:fillRect/>
          </a:stretch>
        </p:blipFill>
        <p:spPr>
          <a:xfrm>
            <a:off x="3929689" y="0"/>
            <a:ext cx="521432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p:nvPr/>
        </p:nvSpPr>
        <p:spPr>
          <a:xfrm>
            <a:off x="1895475" y="1148975"/>
            <a:ext cx="5353200" cy="376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2561250" y="1148975"/>
            <a:ext cx="4021500" cy="27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Rotary Push-Button Switch</a:t>
            </a:r>
            <a:endParaRPr/>
          </a:p>
          <a:p>
            <a:pPr indent="0" lvl="0" marL="0" rtl="0" algn="l">
              <a:spcBef>
                <a:spcPts val="0"/>
              </a:spcBef>
              <a:spcAft>
                <a:spcPts val="0"/>
              </a:spcAft>
              <a:buNone/>
            </a:pPr>
            <a:r>
              <a:t/>
            </a:r>
            <a:endParaRPr/>
          </a:p>
        </p:txBody>
      </p:sp>
      <p:pic>
        <p:nvPicPr>
          <p:cNvPr id="344" name="Google Shape;344;p30"/>
          <p:cNvPicPr preferRelativeResize="0"/>
          <p:nvPr/>
        </p:nvPicPr>
        <p:blipFill>
          <a:blip r:embed="rId3">
            <a:alphaModFix/>
          </a:blip>
          <a:stretch>
            <a:fillRect/>
          </a:stretch>
        </p:blipFill>
        <p:spPr>
          <a:xfrm>
            <a:off x="2700338" y="1148975"/>
            <a:ext cx="3743325" cy="2171700"/>
          </a:xfrm>
          <a:prstGeom prst="rect">
            <a:avLst/>
          </a:prstGeom>
          <a:noFill/>
          <a:ln>
            <a:noFill/>
          </a:ln>
        </p:spPr>
      </p:pic>
      <p:pic>
        <p:nvPicPr>
          <p:cNvPr id="345" name="Google Shape;345;p30"/>
          <p:cNvPicPr preferRelativeResize="0"/>
          <p:nvPr/>
        </p:nvPicPr>
        <p:blipFill>
          <a:blip r:embed="rId4">
            <a:alphaModFix/>
          </a:blip>
          <a:stretch>
            <a:fillRect/>
          </a:stretch>
        </p:blipFill>
        <p:spPr>
          <a:xfrm>
            <a:off x="1895475" y="3466100"/>
            <a:ext cx="5353050" cy="144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297775" y="14452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Code</a:t>
            </a:r>
            <a:endParaRPr/>
          </a:p>
        </p:txBody>
      </p:sp>
      <p:sp>
        <p:nvSpPr>
          <p:cNvPr id="351" name="Google Shape;351;p31"/>
          <p:cNvSpPr txBox="1"/>
          <p:nvPr>
            <p:ph idx="1" type="body"/>
          </p:nvPr>
        </p:nvSpPr>
        <p:spPr>
          <a:xfrm>
            <a:off x="297775" y="1929125"/>
            <a:ext cx="42516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400" u="sng">
                <a:solidFill>
                  <a:schemeClr val="hlink"/>
                </a:solidFill>
                <a:latin typeface="Arial"/>
                <a:ea typeface="Arial"/>
                <a:cs typeface="Arial"/>
                <a:sym typeface="Arial"/>
                <a:hlinkClick r:id="rId3"/>
              </a:rPr>
              <a:t>https://github.com/NerusSkyhighAGameOfLife</a:t>
            </a:r>
            <a:endParaRPr b="1" sz="1400">
              <a:latin typeface="Arial"/>
              <a:ea typeface="Arial"/>
              <a:cs typeface="Arial"/>
              <a:sym typeface="Arial"/>
            </a:endParaRPr>
          </a:p>
          <a:p>
            <a:pPr indent="0" lvl="0" marL="0" rtl="0" algn="l">
              <a:spcBef>
                <a:spcPts val="1600"/>
              </a:spcBef>
              <a:spcAft>
                <a:spcPts val="1600"/>
              </a:spcAft>
              <a:buNone/>
            </a:pPr>
            <a:r>
              <a:t/>
            </a:r>
            <a:endParaRPr b="1" sz="1400">
              <a:latin typeface="Arial"/>
              <a:ea typeface="Arial"/>
              <a:cs typeface="Arial"/>
              <a:sym typeface="Arial"/>
            </a:endParaRPr>
          </a:p>
        </p:txBody>
      </p:sp>
      <p:grpSp>
        <p:nvGrpSpPr>
          <p:cNvPr id="352" name="Google Shape;352;p31"/>
          <p:cNvGrpSpPr/>
          <p:nvPr/>
        </p:nvGrpSpPr>
        <p:grpSpPr>
          <a:xfrm>
            <a:off x="4479979" y="825103"/>
            <a:ext cx="4385560" cy="3493295"/>
            <a:chOff x="3553042" y="1657806"/>
            <a:chExt cx="3461100" cy="2671532"/>
          </a:xfrm>
        </p:grpSpPr>
        <p:sp>
          <p:nvSpPr>
            <p:cNvPr id="353" name="Google Shape;353;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31"/>
          <p:cNvSpPr/>
          <p:nvPr/>
        </p:nvSpPr>
        <p:spPr>
          <a:xfrm flipH="1">
            <a:off x="4614257" y="961461"/>
            <a:ext cx="4251600" cy="2496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1"/>
          <p:cNvPicPr preferRelativeResize="0"/>
          <p:nvPr/>
        </p:nvPicPr>
        <p:blipFill rotWithShape="1">
          <a:blip r:embed="rId4">
            <a:alphaModFix/>
          </a:blip>
          <a:srcRect b="34750" l="20091" r="24665" t="5211"/>
          <a:stretch/>
        </p:blipFill>
        <p:spPr>
          <a:xfrm>
            <a:off x="4519100" y="863350"/>
            <a:ext cx="4307352" cy="259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Conway’s Game of Life</a:t>
            </a:r>
            <a:endParaRPr/>
          </a:p>
        </p:txBody>
      </p:sp>
      <p:pic>
        <p:nvPicPr>
          <p:cNvPr id="235" name="Google Shape;235;p18"/>
          <p:cNvPicPr preferRelativeResize="0"/>
          <p:nvPr/>
        </p:nvPicPr>
        <p:blipFill>
          <a:blip r:embed="rId3">
            <a:alphaModFix/>
          </a:blip>
          <a:stretch>
            <a:fillRect/>
          </a:stretch>
        </p:blipFill>
        <p:spPr>
          <a:xfrm>
            <a:off x="1995475" y="1214425"/>
            <a:ext cx="6728750" cy="354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nvSpPr>
        <p:spPr>
          <a:xfrm>
            <a:off x="712800" y="5578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pic>
        <p:nvPicPr>
          <p:cNvPr id="241" name="Google Shape;241;p19"/>
          <p:cNvPicPr preferRelativeResize="0"/>
          <p:nvPr/>
        </p:nvPicPr>
        <p:blipFill>
          <a:blip r:embed="rId3">
            <a:alphaModFix/>
          </a:blip>
          <a:stretch>
            <a:fillRect/>
          </a:stretch>
        </p:blipFill>
        <p:spPr>
          <a:xfrm>
            <a:off x="1822062" y="1388437"/>
            <a:ext cx="5499877" cy="3218875"/>
          </a:xfrm>
          <a:prstGeom prst="rect">
            <a:avLst/>
          </a:prstGeom>
          <a:noFill/>
          <a:ln>
            <a:noFill/>
          </a:ln>
        </p:spPr>
      </p:pic>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Rules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0"/>
          <p:cNvPicPr preferRelativeResize="0"/>
          <p:nvPr/>
        </p:nvPicPr>
        <p:blipFill>
          <a:blip r:embed="rId3">
            <a:alphaModFix/>
          </a:blip>
          <a:stretch>
            <a:fillRect/>
          </a:stretch>
        </p:blipFill>
        <p:spPr>
          <a:xfrm>
            <a:off x="2743098" y="2216800"/>
            <a:ext cx="1880550" cy="1959225"/>
          </a:xfrm>
          <a:prstGeom prst="rect">
            <a:avLst/>
          </a:prstGeom>
          <a:noFill/>
          <a:ln>
            <a:noFill/>
          </a:ln>
        </p:spPr>
      </p:pic>
      <p:pic>
        <p:nvPicPr>
          <p:cNvPr id="248" name="Google Shape;248;p20"/>
          <p:cNvPicPr preferRelativeResize="0"/>
          <p:nvPr/>
        </p:nvPicPr>
        <p:blipFill>
          <a:blip r:embed="rId4">
            <a:alphaModFix/>
          </a:blip>
          <a:stretch>
            <a:fillRect/>
          </a:stretch>
        </p:blipFill>
        <p:spPr>
          <a:xfrm>
            <a:off x="6853525" y="2216800"/>
            <a:ext cx="1971460" cy="1959225"/>
          </a:xfrm>
          <a:prstGeom prst="rect">
            <a:avLst/>
          </a:prstGeom>
          <a:noFill/>
          <a:ln>
            <a:noFill/>
          </a:ln>
        </p:spPr>
      </p:pic>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Still life</a:t>
            </a:r>
            <a:endParaRPr b="1"/>
          </a:p>
        </p:txBody>
      </p:sp>
      <p:pic>
        <p:nvPicPr>
          <p:cNvPr id="250" name="Google Shape;250;p20"/>
          <p:cNvPicPr preferRelativeResize="0"/>
          <p:nvPr/>
        </p:nvPicPr>
        <p:blipFill>
          <a:blip r:embed="rId5">
            <a:alphaModFix/>
          </a:blip>
          <a:stretch>
            <a:fillRect/>
          </a:stretch>
        </p:blipFill>
        <p:spPr>
          <a:xfrm>
            <a:off x="622080" y="2216812"/>
            <a:ext cx="1848216" cy="1925538"/>
          </a:xfrm>
          <a:prstGeom prst="rect">
            <a:avLst/>
          </a:prstGeom>
          <a:noFill/>
          <a:ln>
            <a:noFill/>
          </a:ln>
        </p:spPr>
      </p:pic>
      <p:pic>
        <p:nvPicPr>
          <p:cNvPr id="251" name="Google Shape;251;p20"/>
          <p:cNvPicPr preferRelativeResize="0"/>
          <p:nvPr/>
        </p:nvPicPr>
        <p:blipFill>
          <a:blip r:embed="rId6">
            <a:alphaModFix/>
          </a:blip>
          <a:stretch>
            <a:fillRect/>
          </a:stretch>
        </p:blipFill>
        <p:spPr>
          <a:xfrm>
            <a:off x="4896450" y="2199962"/>
            <a:ext cx="1684274" cy="1959225"/>
          </a:xfrm>
          <a:prstGeom prst="rect">
            <a:avLst/>
          </a:prstGeom>
          <a:noFill/>
          <a:ln>
            <a:noFill/>
          </a:ln>
        </p:spPr>
      </p:pic>
      <p:sp>
        <p:nvSpPr>
          <p:cNvPr id="252" name="Google Shape;252;p20"/>
          <p:cNvSpPr txBox="1"/>
          <p:nvPr/>
        </p:nvSpPr>
        <p:spPr>
          <a:xfrm>
            <a:off x="1297500" y="1152851"/>
            <a:ext cx="3018300" cy="66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900"/>
              </a:spcAft>
              <a:buNone/>
            </a:pPr>
            <a:r>
              <a:rPr lang="it" sz="1500">
                <a:solidFill>
                  <a:srgbClr val="FFFFFF"/>
                </a:solidFill>
                <a:latin typeface="Montserrat"/>
                <a:ea typeface="Montserrat"/>
                <a:cs typeface="Montserrat"/>
                <a:sym typeface="Montserrat"/>
              </a:rPr>
              <a:t>Constant patterns that do no show any evolution over time</a:t>
            </a:r>
            <a:endParaRPr sz="1900">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Oscillators</a:t>
            </a:r>
            <a:endParaRPr b="1"/>
          </a:p>
        </p:txBody>
      </p:sp>
      <p:sp>
        <p:nvSpPr>
          <p:cNvPr id="258" name="Google Shape;258;p21"/>
          <p:cNvSpPr txBox="1"/>
          <p:nvPr/>
        </p:nvSpPr>
        <p:spPr>
          <a:xfrm>
            <a:off x="1297500" y="1152850"/>
            <a:ext cx="4449900" cy="100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solidFill>
                  <a:srgbClr val="FFFFFF"/>
                </a:solidFill>
                <a:latin typeface="Montserrat"/>
                <a:ea typeface="Montserrat"/>
                <a:cs typeface="Montserrat"/>
                <a:sym typeface="Montserrat"/>
              </a:rPr>
              <a:t>Patterns that repeat themselves periodically after a fixed number of generations.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a:solidFill>
                <a:srgbClr val="FFFFFF"/>
              </a:solidFill>
              <a:latin typeface="Montserrat"/>
              <a:ea typeface="Montserrat"/>
              <a:cs typeface="Montserrat"/>
              <a:sym typeface="Montserrat"/>
            </a:endParaRPr>
          </a:p>
        </p:txBody>
      </p:sp>
      <p:pic>
        <p:nvPicPr>
          <p:cNvPr id="259" name="Google Shape;259;p21"/>
          <p:cNvPicPr preferRelativeResize="0"/>
          <p:nvPr/>
        </p:nvPicPr>
        <p:blipFill>
          <a:blip r:embed="rId3">
            <a:alphaModFix/>
          </a:blip>
          <a:stretch>
            <a:fillRect/>
          </a:stretch>
        </p:blipFill>
        <p:spPr>
          <a:xfrm>
            <a:off x="6077750" y="2386549"/>
            <a:ext cx="1304925" cy="1304925"/>
          </a:xfrm>
          <a:prstGeom prst="rect">
            <a:avLst/>
          </a:prstGeom>
          <a:noFill/>
          <a:ln>
            <a:noFill/>
          </a:ln>
        </p:spPr>
      </p:pic>
      <p:pic>
        <p:nvPicPr>
          <p:cNvPr id="260" name="Google Shape;260;p21"/>
          <p:cNvPicPr preferRelativeResize="0"/>
          <p:nvPr/>
        </p:nvPicPr>
        <p:blipFill>
          <a:blip r:embed="rId4">
            <a:alphaModFix/>
          </a:blip>
          <a:stretch>
            <a:fillRect/>
          </a:stretch>
        </p:blipFill>
        <p:spPr>
          <a:xfrm>
            <a:off x="1297500" y="2386550"/>
            <a:ext cx="1304925" cy="1304925"/>
          </a:xfrm>
          <a:prstGeom prst="rect">
            <a:avLst/>
          </a:prstGeom>
          <a:noFill/>
          <a:ln>
            <a:noFill/>
          </a:ln>
        </p:spPr>
      </p:pic>
      <p:pic>
        <p:nvPicPr>
          <p:cNvPr id="261" name="Google Shape;261;p21"/>
          <p:cNvPicPr preferRelativeResize="0"/>
          <p:nvPr/>
        </p:nvPicPr>
        <p:blipFill>
          <a:blip r:embed="rId5">
            <a:alphaModFix/>
          </a:blip>
          <a:stretch>
            <a:fillRect/>
          </a:stretch>
        </p:blipFill>
        <p:spPr>
          <a:xfrm>
            <a:off x="4045088" y="2386550"/>
            <a:ext cx="1304925" cy="1304925"/>
          </a:xfrm>
          <a:prstGeom prst="rect">
            <a:avLst/>
          </a:prstGeom>
          <a:noFill/>
          <a:ln>
            <a:noFill/>
          </a:ln>
        </p:spPr>
      </p:pic>
      <p:cxnSp>
        <p:nvCxnSpPr>
          <p:cNvPr id="262" name="Google Shape;262;p21"/>
          <p:cNvCxnSpPr>
            <a:stCxn id="260" idx="3"/>
            <a:endCxn id="261" idx="1"/>
          </p:cNvCxnSpPr>
          <p:nvPr/>
        </p:nvCxnSpPr>
        <p:spPr>
          <a:xfrm>
            <a:off x="2602425" y="3039013"/>
            <a:ext cx="1442700" cy="0"/>
          </a:xfrm>
          <a:prstGeom prst="straightConnector1">
            <a:avLst/>
          </a:prstGeom>
          <a:noFill/>
          <a:ln cap="flat" cmpd="sng" w="38100">
            <a:solidFill>
              <a:schemeClr val="dk2"/>
            </a:solidFill>
            <a:prstDash val="solid"/>
            <a:round/>
            <a:headEnd len="med" w="med" type="none"/>
            <a:tailEnd len="med" w="med" type="triangle"/>
          </a:ln>
        </p:spPr>
      </p:cxnSp>
      <p:cxnSp>
        <p:nvCxnSpPr>
          <p:cNvPr id="263" name="Google Shape;263;p21"/>
          <p:cNvCxnSpPr>
            <a:stCxn id="261" idx="1"/>
            <a:endCxn id="260" idx="3"/>
          </p:cNvCxnSpPr>
          <p:nvPr/>
        </p:nvCxnSpPr>
        <p:spPr>
          <a:xfrm rot="10800000">
            <a:off x="2602388" y="3039013"/>
            <a:ext cx="14427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2"/>
          <p:cNvPicPr preferRelativeResize="0"/>
          <p:nvPr/>
        </p:nvPicPr>
        <p:blipFill>
          <a:blip r:embed="rId3">
            <a:alphaModFix/>
          </a:blip>
          <a:stretch>
            <a:fillRect/>
          </a:stretch>
        </p:blipFill>
        <p:spPr>
          <a:xfrm>
            <a:off x="2878613" y="2573263"/>
            <a:ext cx="1304925" cy="1304925"/>
          </a:xfrm>
          <a:prstGeom prst="rect">
            <a:avLst/>
          </a:prstGeom>
          <a:noFill/>
          <a:ln>
            <a:noFill/>
          </a:ln>
        </p:spPr>
      </p:pic>
      <p:sp>
        <p:nvSpPr>
          <p:cNvPr id="269" name="Google Shape;26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Oscillators</a:t>
            </a:r>
            <a:endParaRPr b="1"/>
          </a:p>
        </p:txBody>
      </p:sp>
      <p:sp>
        <p:nvSpPr>
          <p:cNvPr id="270" name="Google Shape;270;p22"/>
          <p:cNvSpPr txBox="1"/>
          <p:nvPr/>
        </p:nvSpPr>
        <p:spPr>
          <a:xfrm>
            <a:off x="1297500" y="1152850"/>
            <a:ext cx="4449900" cy="7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solidFill>
                  <a:srgbClr val="FFFFFF"/>
                </a:solidFill>
                <a:latin typeface="Montserrat"/>
                <a:ea typeface="Montserrat"/>
                <a:cs typeface="Montserrat"/>
                <a:sym typeface="Montserrat"/>
              </a:rPr>
              <a:t>Patterns that repeat themselves periodically after a fixed number of generations.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a:solidFill>
                <a:srgbClr val="FFFFFF"/>
              </a:solidFill>
              <a:latin typeface="Montserrat"/>
              <a:ea typeface="Montserrat"/>
              <a:cs typeface="Montserrat"/>
              <a:sym typeface="Montserrat"/>
            </a:endParaRPr>
          </a:p>
        </p:txBody>
      </p:sp>
      <p:pic>
        <p:nvPicPr>
          <p:cNvPr id="271" name="Google Shape;271;p22"/>
          <p:cNvPicPr preferRelativeResize="0"/>
          <p:nvPr/>
        </p:nvPicPr>
        <p:blipFill>
          <a:blip r:embed="rId4">
            <a:alphaModFix/>
          </a:blip>
          <a:stretch>
            <a:fillRect/>
          </a:stretch>
        </p:blipFill>
        <p:spPr>
          <a:xfrm>
            <a:off x="4973738" y="2571738"/>
            <a:ext cx="1304925" cy="1304925"/>
          </a:xfrm>
          <a:prstGeom prst="rect">
            <a:avLst/>
          </a:prstGeom>
          <a:noFill/>
          <a:ln>
            <a:noFill/>
          </a:ln>
        </p:spPr>
      </p:pic>
      <p:pic>
        <p:nvPicPr>
          <p:cNvPr id="272" name="Google Shape;272;p22"/>
          <p:cNvPicPr preferRelativeResize="0"/>
          <p:nvPr/>
        </p:nvPicPr>
        <p:blipFill>
          <a:blip r:embed="rId5">
            <a:alphaModFix/>
          </a:blip>
          <a:stretch>
            <a:fillRect/>
          </a:stretch>
        </p:blipFill>
        <p:spPr>
          <a:xfrm>
            <a:off x="783488" y="2571750"/>
            <a:ext cx="1304925" cy="1304925"/>
          </a:xfrm>
          <a:prstGeom prst="rect">
            <a:avLst/>
          </a:prstGeom>
          <a:noFill/>
          <a:ln>
            <a:noFill/>
          </a:ln>
        </p:spPr>
      </p:pic>
      <p:pic>
        <p:nvPicPr>
          <p:cNvPr id="273" name="Google Shape;273;p22"/>
          <p:cNvPicPr preferRelativeResize="0"/>
          <p:nvPr/>
        </p:nvPicPr>
        <p:blipFill>
          <a:blip r:embed="rId6">
            <a:alphaModFix/>
          </a:blip>
          <a:stretch>
            <a:fillRect/>
          </a:stretch>
        </p:blipFill>
        <p:spPr>
          <a:xfrm>
            <a:off x="7110250" y="2571738"/>
            <a:ext cx="1304925" cy="1304925"/>
          </a:xfrm>
          <a:prstGeom prst="rect">
            <a:avLst/>
          </a:prstGeom>
          <a:noFill/>
          <a:ln>
            <a:noFill/>
          </a:ln>
        </p:spPr>
      </p:pic>
      <p:cxnSp>
        <p:nvCxnSpPr>
          <p:cNvPr id="274" name="Google Shape;274;p22"/>
          <p:cNvCxnSpPr>
            <a:endCxn id="268" idx="1"/>
          </p:cNvCxnSpPr>
          <p:nvPr/>
        </p:nvCxnSpPr>
        <p:spPr>
          <a:xfrm flipH="1" rot="10800000">
            <a:off x="1985813" y="3225725"/>
            <a:ext cx="892800" cy="3000"/>
          </a:xfrm>
          <a:prstGeom prst="straightConnector1">
            <a:avLst/>
          </a:prstGeom>
          <a:noFill/>
          <a:ln cap="flat" cmpd="sng" w="38100">
            <a:solidFill>
              <a:schemeClr val="dk2"/>
            </a:solidFill>
            <a:prstDash val="solid"/>
            <a:round/>
            <a:headEnd len="med" w="med" type="none"/>
            <a:tailEnd len="med" w="med" type="triangle"/>
          </a:ln>
        </p:spPr>
      </p:cxnSp>
      <p:cxnSp>
        <p:nvCxnSpPr>
          <p:cNvPr id="275" name="Google Shape;275;p22"/>
          <p:cNvCxnSpPr>
            <a:stCxn id="268" idx="3"/>
            <a:endCxn id="271" idx="1"/>
          </p:cNvCxnSpPr>
          <p:nvPr/>
        </p:nvCxnSpPr>
        <p:spPr>
          <a:xfrm flipH="1" rot="10800000">
            <a:off x="4183538" y="3224225"/>
            <a:ext cx="790200" cy="1500"/>
          </a:xfrm>
          <a:prstGeom prst="straightConnector1">
            <a:avLst/>
          </a:prstGeom>
          <a:noFill/>
          <a:ln cap="flat" cmpd="sng" w="38100">
            <a:solidFill>
              <a:schemeClr val="dk2"/>
            </a:solidFill>
            <a:prstDash val="solid"/>
            <a:round/>
            <a:headEnd len="med" w="med" type="none"/>
            <a:tailEnd len="med" w="med" type="triangle"/>
          </a:ln>
        </p:spPr>
      </p:cxnSp>
      <p:cxnSp>
        <p:nvCxnSpPr>
          <p:cNvPr id="276" name="Google Shape;276;p22"/>
          <p:cNvCxnSpPr/>
          <p:nvPr/>
        </p:nvCxnSpPr>
        <p:spPr>
          <a:xfrm flipH="1" rot="5400000">
            <a:off x="989550" y="4323100"/>
            <a:ext cx="892800" cy="3000"/>
          </a:xfrm>
          <a:prstGeom prst="straightConnector1">
            <a:avLst/>
          </a:prstGeom>
          <a:noFill/>
          <a:ln cap="flat" cmpd="sng" w="38100">
            <a:solidFill>
              <a:schemeClr val="dk2"/>
            </a:solidFill>
            <a:prstDash val="solid"/>
            <a:round/>
            <a:headEnd len="med" w="med" type="none"/>
            <a:tailEnd len="med" w="med" type="triangle"/>
          </a:ln>
        </p:spPr>
      </p:cxnSp>
      <p:cxnSp>
        <p:nvCxnSpPr>
          <p:cNvPr id="277" name="Google Shape;277;p22"/>
          <p:cNvCxnSpPr/>
          <p:nvPr/>
        </p:nvCxnSpPr>
        <p:spPr>
          <a:xfrm flipH="1" rot="10800000">
            <a:off x="1434450" y="4766225"/>
            <a:ext cx="4215600" cy="6300"/>
          </a:xfrm>
          <a:prstGeom prst="straightConnector1">
            <a:avLst/>
          </a:prstGeom>
          <a:noFill/>
          <a:ln cap="flat" cmpd="sng" w="38100">
            <a:solidFill>
              <a:schemeClr val="dk2"/>
            </a:solidFill>
            <a:prstDash val="solid"/>
            <a:round/>
            <a:headEnd len="med" w="med" type="none"/>
            <a:tailEnd len="med" w="med" type="none"/>
          </a:ln>
        </p:spPr>
      </p:cxnSp>
      <p:cxnSp>
        <p:nvCxnSpPr>
          <p:cNvPr id="278" name="Google Shape;278;p22"/>
          <p:cNvCxnSpPr>
            <a:stCxn id="271" idx="2"/>
          </p:cNvCxnSpPr>
          <p:nvPr/>
        </p:nvCxnSpPr>
        <p:spPr>
          <a:xfrm>
            <a:off x="5626200" y="3876663"/>
            <a:ext cx="0" cy="8895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Spaceships</a:t>
            </a:r>
            <a:endParaRPr b="1"/>
          </a:p>
        </p:txBody>
      </p:sp>
      <p:sp>
        <p:nvSpPr>
          <p:cNvPr id="284" name="Google Shape;284;p23"/>
          <p:cNvSpPr txBox="1"/>
          <p:nvPr/>
        </p:nvSpPr>
        <p:spPr>
          <a:xfrm>
            <a:off x="1297500" y="1152850"/>
            <a:ext cx="5647200" cy="6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solidFill>
                  <a:srgbClr val="FFFFFF"/>
                </a:solidFill>
                <a:latin typeface="Montserrat"/>
                <a:ea typeface="Montserrat"/>
                <a:cs typeface="Montserrat"/>
                <a:sym typeface="Montserrat"/>
              </a:rPr>
              <a:t>Spaceships are patterns that repeat themselves after a fixed number of generations displaced by a non-zero amount.</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a:solidFill>
                <a:srgbClr val="FFFFFF"/>
              </a:solidFill>
              <a:latin typeface="Montserrat"/>
              <a:ea typeface="Montserrat"/>
              <a:cs typeface="Montserrat"/>
              <a:sym typeface="Montserrat"/>
            </a:endParaRPr>
          </a:p>
        </p:txBody>
      </p:sp>
      <p:pic>
        <p:nvPicPr>
          <p:cNvPr id="285" name="Google Shape;285;p23"/>
          <p:cNvPicPr preferRelativeResize="0"/>
          <p:nvPr/>
        </p:nvPicPr>
        <p:blipFill>
          <a:blip r:embed="rId3">
            <a:alphaModFix/>
          </a:blip>
          <a:stretch>
            <a:fillRect/>
          </a:stretch>
        </p:blipFill>
        <p:spPr>
          <a:xfrm>
            <a:off x="761900" y="2509600"/>
            <a:ext cx="1304925" cy="1304925"/>
          </a:xfrm>
          <a:prstGeom prst="rect">
            <a:avLst/>
          </a:prstGeom>
          <a:noFill/>
          <a:ln>
            <a:noFill/>
          </a:ln>
        </p:spPr>
      </p:pic>
      <p:pic>
        <p:nvPicPr>
          <p:cNvPr id="286" name="Google Shape;286;p23"/>
          <p:cNvPicPr preferRelativeResize="0"/>
          <p:nvPr/>
        </p:nvPicPr>
        <p:blipFill>
          <a:blip r:embed="rId4">
            <a:alphaModFix/>
          </a:blip>
          <a:stretch>
            <a:fillRect/>
          </a:stretch>
        </p:blipFill>
        <p:spPr>
          <a:xfrm>
            <a:off x="2867000" y="2509600"/>
            <a:ext cx="1304925" cy="1304925"/>
          </a:xfrm>
          <a:prstGeom prst="rect">
            <a:avLst/>
          </a:prstGeom>
          <a:noFill/>
          <a:ln>
            <a:noFill/>
          </a:ln>
        </p:spPr>
      </p:pic>
      <p:pic>
        <p:nvPicPr>
          <p:cNvPr id="287" name="Google Shape;287;p23"/>
          <p:cNvPicPr preferRelativeResize="0"/>
          <p:nvPr/>
        </p:nvPicPr>
        <p:blipFill>
          <a:blip r:embed="rId5">
            <a:alphaModFix/>
          </a:blip>
          <a:stretch>
            <a:fillRect/>
          </a:stretch>
        </p:blipFill>
        <p:spPr>
          <a:xfrm>
            <a:off x="4972100" y="2509600"/>
            <a:ext cx="1304925" cy="1304925"/>
          </a:xfrm>
          <a:prstGeom prst="rect">
            <a:avLst/>
          </a:prstGeom>
          <a:noFill/>
          <a:ln>
            <a:noFill/>
          </a:ln>
        </p:spPr>
      </p:pic>
      <p:pic>
        <p:nvPicPr>
          <p:cNvPr id="288" name="Google Shape;288;p23"/>
          <p:cNvPicPr preferRelativeResize="0"/>
          <p:nvPr/>
        </p:nvPicPr>
        <p:blipFill>
          <a:blip r:embed="rId6">
            <a:alphaModFix/>
          </a:blip>
          <a:stretch>
            <a:fillRect/>
          </a:stretch>
        </p:blipFill>
        <p:spPr>
          <a:xfrm>
            <a:off x="7077200" y="2509600"/>
            <a:ext cx="1304925" cy="1304925"/>
          </a:xfrm>
          <a:prstGeom prst="rect">
            <a:avLst/>
          </a:prstGeom>
          <a:noFill/>
          <a:ln>
            <a:noFill/>
          </a:ln>
        </p:spPr>
      </p:pic>
      <p:pic>
        <p:nvPicPr>
          <p:cNvPr id="289" name="Google Shape;289;p23"/>
          <p:cNvPicPr preferRelativeResize="0"/>
          <p:nvPr/>
        </p:nvPicPr>
        <p:blipFill>
          <a:blip r:embed="rId7">
            <a:alphaModFix/>
          </a:blip>
          <a:stretch>
            <a:fillRect/>
          </a:stretch>
        </p:blipFill>
        <p:spPr>
          <a:xfrm>
            <a:off x="7081775" y="481825"/>
            <a:ext cx="1304925" cy="1304925"/>
          </a:xfrm>
          <a:prstGeom prst="rect">
            <a:avLst/>
          </a:prstGeom>
          <a:noFill/>
          <a:ln>
            <a:noFill/>
          </a:ln>
        </p:spPr>
      </p:pic>
      <p:cxnSp>
        <p:nvCxnSpPr>
          <p:cNvPr id="290" name="Google Shape;290;p23"/>
          <p:cNvCxnSpPr>
            <a:stCxn id="285" idx="3"/>
            <a:endCxn id="286" idx="1"/>
          </p:cNvCxnSpPr>
          <p:nvPr/>
        </p:nvCxnSpPr>
        <p:spPr>
          <a:xfrm>
            <a:off x="2066825" y="3162062"/>
            <a:ext cx="800100" cy="0"/>
          </a:xfrm>
          <a:prstGeom prst="straightConnector1">
            <a:avLst/>
          </a:prstGeom>
          <a:noFill/>
          <a:ln cap="flat" cmpd="sng" w="38100">
            <a:solidFill>
              <a:schemeClr val="dk2"/>
            </a:solidFill>
            <a:prstDash val="solid"/>
            <a:round/>
            <a:headEnd len="med" w="med" type="none"/>
            <a:tailEnd len="med" w="med" type="triangle"/>
          </a:ln>
        </p:spPr>
      </p:cxnSp>
      <p:cxnSp>
        <p:nvCxnSpPr>
          <p:cNvPr id="291" name="Google Shape;291;p23"/>
          <p:cNvCxnSpPr/>
          <p:nvPr/>
        </p:nvCxnSpPr>
        <p:spPr>
          <a:xfrm>
            <a:off x="4171975" y="3162062"/>
            <a:ext cx="800100" cy="0"/>
          </a:xfrm>
          <a:prstGeom prst="straightConnector1">
            <a:avLst/>
          </a:prstGeom>
          <a:noFill/>
          <a:ln cap="flat" cmpd="sng" w="38100">
            <a:solidFill>
              <a:schemeClr val="dk2"/>
            </a:solidFill>
            <a:prstDash val="solid"/>
            <a:round/>
            <a:headEnd len="med" w="med" type="none"/>
            <a:tailEnd len="med" w="med" type="triangle"/>
          </a:ln>
        </p:spPr>
      </p:cxnSp>
      <p:cxnSp>
        <p:nvCxnSpPr>
          <p:cNvPr id="292" name="Google Shape;292;p23"/>
          <p:cNvCxnSpPr/>
          <p:nvPr/>
        </p:nvCxnSpPr>
        <p:spPr>
          <a:xfrm>
            <a:off x="6277025" y="3162062"/>
            <a:ext cx="800100" cy="0"/>
          </a:xfrm>
          <a:prstGeom prst="straightConnector1">
            <a:avLst/>
          </a:prstGeom>
          <a:noFill/>
          <a:ln cap="flat" cmpd="sng" w="38100">
            <a:solidFill>
              <a:schemeClr val="dk2"/>
            </a:solidFill>
            <a:prstDash val="solid"/>
            <a:round/>
            <a:headEnd len="med" w="med" type="none"/>
            <a:tailEnd len="med" w="med" type="triangle"/>
          </a:ln>
        </p:spPr>
      </p:cxnSp>
      <p:cxnSp>
        <p:nvCxnSpPr>
          <p:cNvPr id="293" name="Google Shape;293;p23"/>
          <p:cNvCxnSpPr/>
          <p:nvPr/>
        </p:nvCxnSpPr>
        <p:spPr>
          <a:xfrm flipH="1" rot="5400000">
            <a:off x="967963" y="4259425"/>
            <a:ext cx="892800" cy="3000"/>
          </a:xfrm>
          <a:prstGeom prst="straightConnector1">
            <a:avLst/>
          </a:prstGeom>
          <a:noFill/>
          <a:ln cap="flat" cmpd="sng" w="38100">
            <a:solidFill>
              <a:schemeClr val="dk2"/>
            </a:solidFill>
            <a:prstDash val="solid"/>
            <a:round/>
            <a:headEnd len="med" w="med" type="none"/>
            <a:tailEnd len="med" w="med" type="triangle"/>
          </a:ln>
        </p:spPr>
      </p:cxnSp>
      <p:cxnSp>
        <p:nvCxnSpPr>
          <p:cNvPr id="294" name="Google Shape;294;p23"/>
          <p:cNvCxnSpPr/>
          <p:nvPr/>
        </p:nvCxnSpPr>
        <p:spPr>
          <a:xfrm>
            <a:off x="7734238" y="3816163"/>
            <a:ext cx="0" cy="889500"/>
          </a:xfrm>
          <a:prstGeom prst="straightConnector1">
            <a:avLst/>
          </a:prstGeom>
          <a:noFill/>
          <a:ln cap="flat" cmpd="sng" w="38100">
            <a:solidFill>
              <a:schemeClr val="dk2"/>
            </a:solidFill>
            <a:prstDash val="solid"/>
            <a:round/>
            <a:headEnd len="med" w="med" type="none"/>
            <a:tailEnd len="med" w="med" type="none"/>
          </a:ln>
        </p:spPr>
      </p:cxnSp>
      <p:cxnSp>
        <p:nvCxnSpPr>
          <p:cNvPr id="295" name="Google Shape;295;p23"/>
          <p:cNvCxnSpPr/>
          <p:nvPr/>
        </p:nvCxnSpPr>
        <p:spPr>
          <a:xfrm>
            <a:off x="1419925" y="4694675"/>
            <a:ext cx="6335100" cy="99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p:nvPr/>
        </p:nvSpPr>
        <p:spPr>
          <a:xfrm>
            <a:off x="4418625" y="314900"/>
            <a:ext cx="3108000" cy="99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txBox="1"/>
          <p:nvPr>
            <p:ph type="title"/>
          </p:nvPr>
        </p:nvSpPr>
        <p:spPr>
          <a:xfrm>
            <a:off x="1297500" y="393750"/>
            <a:ext cx="2843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Spaceships’</a:t>
            </a:r>
            <a:endParaRPr b="1"/>
          </a:p>
          <a:p>
            <a:pPr indent="0" lvl="0" marL="0" rtl="0" algn="l">
              <a:spcBef>
                <a:spcPts val="0"/>
              </a:spcBef>
              <a:spcAft>
                <a:spcPts val="0"/>
              </a:spcAft>
              <a:buNone/>
            </a:pPr>
            <a:r>
              <a:rPr b="1" lang="it"/>
              <a:t>Speed</a:t>
            </a:r>
            <a:endParaRPr b="1"/>
          </a:p>
        </p:txBody>
      </p:sp>
      <p:pic>
        <p:nvPicPr>
          <p:cNvPr id="302" name="Google Shape;302;p24"/>
          <p:cNvPicPr preferRelativeResize="0"/>
          <p:nvPr/>
        </p:nvPicPr>
        <p:blipFill>
          <a:blip r:embed="rId3">
            <a:alphaModFix/>
          </a:blip>
          <a:stretch>
            <a:fillRect/>
          </a:stretch>
        </p:blipFill>
        <p:spPr>
          <a:xfrm>
            <a:off x="1893413" y="1397225"/>
            <a:ext cx="5357174" cy="3348225"/>
          </a:xfrm>
          <a:prstGeom prst="rect">
            <a:avLst/>
          </a:prstGeom>
          <a:noFill/>
          <a:ln>
            <a:noFill/>
          </a:ln>
        </p:spPr>
      </p:pic>
      <p:pic>
        <p:nvPicPr>
          <p:cNvPr id="303" name="Google Shape;303;p24"/>
          <p:cNvPicPr preferRelativeResize="0"/>
          <p:nvPr/>
        </p:nvPicPr>
        <p:blipFill>
          <a:blip r:embed="rId4">
            <a:alphaModFix/>
          </a:blip>
          <a:stretch>
            <a:fillRect/>
          </a:stretch>
        </p:blipFill>
        <p:spPr>
          <a:xfrm>
            <a:off x="4500425" y="393743"/>
            <a:ext cx="2942024" cy="78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VGA Standard 640x480@60Hz</a:t>
            </a:r>
            <a:endParaRPr/>
          </a:p>
        </p:txBody>
      </p:sp>
      <p:pic>
        <p:nvPicPr>
          <p:cNvPr id="309" name="Google Shape;309;p25"/>
          <p:cNvPicPr preferRelativeResize="0"/>
          <p:nvPr/>
        </p:nvPicPr>
        <p:blipFill>
          <a:blip r:embed="rId3">
            <a:alphaModFix/>
          </a:blip>
          <a:stretch>
            <a:fillRect/>
          </a:stretch>
        </p:blipFill>
        <p:spPr>
          <a:xfrm>
            <a:off x="882962" y="1180525"/>
            <a:ext cx="3166599" cy="3169075"/>
          </a:xfrm>
          <a:prstGeom prst="rect">
            <a:avLst/>
          </a:prstGeom>
          <a:noFill/>
          <a:ln>
            <a:noFill/>
          </a:ln>
        </p:spPr>
      </p:pic>
      <p:pic>
        <p:nvPicPr>
          <p:cNvPr id="310" name="Google Shape;310;p25"/>
          <p:cNvPicPr preferRelativeResize="0"/>
          <p:nvPr/>
        </p:nvPicPr>
        <p:blipFill>
          <a:blip r:embed="rId4">
            <a:alphaModFix/>
          </a:blip>
          <a:stretch>
            <a:fillRect/>
          </a:stretch>
        </p:blipFill>
        <p:spPr>
          <a:xfrm>
            <a:off x="4037959" y="1180525"/>
            <a:ext cx="4223078" cy="3169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